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7" r:id="rId5"/>
    <p:sldId id="269" r:id="rId6"/>
    <p:sldId id="271" r:id="rId7"/>
    <p:sldId id="270" r:id="rId8"/>
    <p:sldId id="258" r:id="rId9"/>
    <p:sldId id="259" r:id="rId10"/>
    <p:sldId id="260" r:id="rId11"/>
    <p:sldId id="261" r:id="rId12"/>
    <p:sldId id="266" r:id="rId13"/>
    <p:sldId id="268" r:id="rId14"/>
    <p:sldId id="263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33" autoAdjust="0"/>
    <p:restoredTop sz="94660"/>
  </p:normalViewPr>
  <p:slideViewPr>
    <p:cSldViewPr snapToGrid="0">
      <p:cViewPr>
        <p:scale>
          <a:sx n="100" d="100"/>
          <a:sy n="100" d="100"/>
        </p:scale>
        <p:origin x="29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2DFCA7-DF5C-4D18-B7D6-351B4AE3D36E}" type="doc">
      <dgm:prSet loTypeId="urn:microsoft.com/office/officeart/2016/7/layout/HorizontalActionList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DF0F5E3-436A-4B73-9F78-D6D8B1622325}">
      <dgm:prSet/>
      <dgm:spPr/>
      <dgm:t>
        <a:bodyPr/>
        <a:lstStyle/>
        <a:p>
          <a:r>
            <a:rPr lang="en-US" dirty="0"/>
            <a:t>Describe</a:t>
          </a:r>
        </a:p>
      </dgm:t>
    </dgm:pt>
    <dgm:pt modelId="{2F9B0D94-5571-497E-9A37-A0CDEBFA614D}" type="parTrans" cxnId="{63527B26-C1AB-43A9-99BF-CA94C9E994E1}">
      <dgm:prSet/>
      <dgm:spPr/>
      <dgm:t>
        <a:bodyPr/>
        <a:lstStyle/>
        <a:p>
          <a:endParaRPr lang="en-US"/>
        </a:p>
      </dgm:t>
    </dgm:pt>
    <dgm:pt modelId="{5E959187-C964-4DB9-8BA2-B6BAF2FAC43E}" type="sibTrans" cxnId="{63527B26-C1AB-43A9-99BF-CA94C9E994E1}">
      <dgm:prSet/>
      <dgm:spPr/>
      <dgm:t>
        <a:bodyPr/>
        <a:lstStyle/>
        <a:p>
          <a:endParaRPr lang="en-US"/>
        </a:p>
      </dgm:t>
    </dgm:pt>
    <dgm:pt modelId="{5EC342AB-913E-4BCA-AA0F-D2B35135EFB0}">
      <dgm:prSet custT="1"/>
      <dgm:spPr/>
      <dgm:t>
        <a:bodyPr/>
        <a:lstStyle/>
        <a:p>
          <a:r>
            <a:rPr lang="en-US" sz="2000" dirty="0"/>
            <a:t>Relationship between Covid-19 infection rates and mortality rates with income level</a:t>
          </a:r>
        </a:p>
      </dgm:t>
    </dgm:pt>
    <dgm:pt modelId="{DE9A1212-272C-4D9B-B157-3AA121E9327D}" type="parTrans" cxnId="{A365757C-1BE1-473C-A61D-0018D9183F5C}">
      <dgm:prSet/>
      <dgm:spPr/>
      <dgm:t>
        <a:bodyPr/>
        <a:lstStyle/>
        <a:p>
          <a:endParaRPr lang="en-US"/>
        </a:p>
      </dgm:t>
    </dgm:pt>
    <dgm:pt modelId="{71C1E31A-AE81-4395-90DC-1737DC974461}" type="sibTrans" cxnId="{A365757C-1BE1-473C-A61D-0018D9183F5C}">
      <dgm:prSet/>
      <dgm:spPr/>
      <dgm:t>
        <a:bodyPr/>
        <a:lstStyle/>
        <a:p>
          <a:endParaRPr lang="en-US"/>
        </a:p>
      </dgm:t>
    </dgm:pt>
    <dgm:pt modelId="{D21EFB15-0120-480B-BC3A-D493DD8E8257}">
      <dgm:prSet/>
      <dgm:spPr/>
      <dgm:t>
        <a:bodyPr/>
        <a:lstStyle/>
        <a:p>
          <a:r>
            <a:rPr lang="en-US"/>
            <a:t>Describe</a:t>
          </a:r>
        </a:p>
      </dgm:t>
    </dgm:pt>
    <dgm:pt modelId="{9CC2075D-7C5D-4A85-9627-C876E25B9A30}" type="parTrans" cxnId="{80E71CCE-F00A-406E-9622-632EC27F74D1}">
      <dgm:prSet/>
      <dgm:spPr/>
      <dgm:t>
        <a:bodyPr/>
        <a:lstStyle/>
        <a:p>
          <a:endParaRPr lang="en-US"/>
        </a:p>
      </dgm:t>
    </dgm:pt>
    <dgm:pt modelId="{33BC4E95-39BF-4B4C-9D21-C27BA655D43D}" type="sibTrans" cxnId="{80E71CCE-F00A-406E-9622-632EC27F74D1}">
      <dgm:prSet/>
      <dgm:spPr/>
      <dgm:t>
        <a:bodyPr/>
        <a:lstStyle/>
        <a:p>
          <a:endParaRPr lang="en-US"/>
        </a:p>
      </dgm:t>
    </dgm:pt>
    <dgm:pt modelId="{89A24EE9-6CA9-48A1-A010-0C5967F491EF}">
      <dgm:prSet custT="1"/>
      <dgm:spPr/>
      <dgm:t>
        <a:bodyPr/>
        <a:lstStyle/>
        <a:p>
          <a:r>
            <a:rPr lang="en-US" sz="2000" dirty="0"/>
            <a:t>Relationship between Covid-19 infection rates and mortality rates with latitude in the US</a:t>
          </a:r>
        </a:p>
      </dgm:t>
    </dgm:pt>
    <dgm:pt modelId="{EC44BD36-D101-47C7-AA2F-F638F11C03D0}" type="parTrans" cxnId="{8DEC6CB7-B47D-498F-B79F-84B028EAFB23}">
      <dgm:prSet/>
      <dgm:spPr/>
      <dgm:t>
        <a:bodyPr/>
        <a:lstStyle/>
        <a:p>
          <a:endParaRPr lang="en-US"/>
        </a:p>
      </dgm:t>
    </dgm:pt>
    <dgm:pt modelId="{078A5823-150E-4725-9CA5-CCE849E2F5CE}" type="sibTrans" cxnId="{8DEC6CB7-B47D-498F-B79F-84B028EAFB23}">
      <dgm:prSet/>
      <dgm:spPr/>
      <dgm:t>
        <a:bodyPr/>
        <a:lstStyle/>
        <a:p>
          <a:endParaRPr lang="en-US"/>
        </a:p>
      </dgm:t>
    </dgm:pt>
    <dgm:pt modelId="{BB0610A0-8DF9-44C5-B2BD-029BB74C1659}">
      <dgm:prSet/>
      <dgm:spPr/>
      <dgm:t>
        <a:bodyPr/>
        <a:lstStyle/>
        <a:p>
          <a:r>
            <a:rPr lang="en-US"/>
            <a:t>Describe</a:t>
          </a:r>
        </a:p>
      </dgm:t>
    </dgm:pt>
    <dgm:pt modelId="{7AF1F0D7-0DD4-4581-B153-3ADD084CE3FE}" type="parTrans" cxnId="{A7B29064-D1DC-4688-A05E-99F0FC162749}">
      <dgm:prSet/>
      <dgm:spPr/>
      <dgm:t>
        <a:bodyPr/>
        <a:lstStyle/>
        <a:p>
          <a:endParaRPr lang="en-US"/>
        </a:p>
      </dgm:t>
    </dgm:pt>
    <dgm:pt modelId="{0A569267-A6EA-4126-BEE9-29F5C4830561}" type="sibTrans" cxnId="{A7B29064-D1DC-4688-A05E-99F0FC162749}">
      <dgm:prSet/>
      <dgm:spPr/>
      <dgm:t>
        <a:bodyPr/>
        <a:lstStyle/>
        <a:p>
          <a:endParaRPr lang="en-US"/>
        </a:p>
      </dgm:t>
    </dgm:pt>
    <dgm:pt modelId="{36ECB846-BC12-499C-8707-D423CF67A8D1}">
      <dgm:prSet custT="1"/>
      <dgm:spPr/>
      <dgm:t>
        <a:bodyPr/>
        <a:lstStyle/>
        <a:p>
          <a:r>
            <a:rPr lang="en-US" sz="2000" dirty="0"/>
            <a:t>Relationship between Covid-19 infection rates and mortality rates with population</a:t>
          </a:r>
        </a:p>
      </dgm:t>
    </dgm:pt>
    <dgm:pt modelId="{1D5114F3-2B92-4426-8225-458406872796}" type="parTrans" cxnId="{06E754E0-C4BC-4F79-8397-5C2D5C1960F0}">
      <dgm:prSet/>
      <dgm:spPr/>
      <dgm:t>
        <a:bodyPr/>
        <a:lstStyle/>
        <a:p>
          <a:endParaRPr lang="en-US"/>
        </a:p>
      </dgm:t>
    </dgm:pt>
    <dgm:pt modelId="{B6468934-2273-4AA0-BE5B-077C77455FE1}" type="sibTrans" cxnId="{06E754E0-C4BC-4F79-8397-5C2D5C1960F0}">
      <dgm:prSet/>
      <dgm:spPr/>
      <dgm:t>
        <a:bodyPr/>
        <a:lstStyle/>
        <a:p>
          <a:endParaRPr lang="en-US"/>
        </a:p>
      </dgm:t>
    </dgm:pt>
    <dgm:pt modelId="{29149304-BF4F-4D7E-A685-E7E932272439}" type="pres">
      <dgm:prSet presAssocID="{BE2DFCA7-DF5C-4D18-B7D6-351B4AE3D36E}" presName="Name0" presStyleCnt="0">
        <dgm:presLayoutVars>
          <dgm:dir/>
          <dgm:animLvl val="lvl"/>
          <dgm:resizeHandles val="exact"/>
        </dgm:presLayoutVars>
      </dgm:prSet>
      <dgm:spPr/>
    </dgm:pt>
    <dgm:pt modelId="{14FCE7C4-BF05-48F9-B229-272B854D2D85}" type="pres">
      <dgm:prSet presAssocID="{5DF0F5E3-436A-4B73-9F78-D6D8B1622325}" presName="composite" presStyleCnt="0"/>
      <dgm:spPr/>
    </dgm:pt>
    <dgm:pt modelId="{BD5AE2BB-B73B-48F5-8BE1-A513A56746F0}" type="pres">
      <dgm:prSet presAssocID="{5DF0F5E3-436A-4B73-9F78-D6D8B1622325}" presName="parTx" presStyleLbl="alignNode1" presStyleIdx="0" presStyleCnt="3">
        <dgm:presLayoutVars>
          <dgm:chMax val="0"/>
          <dgm:chPref val="0"/>
        </dgm:presLayoutVars>
      </dgm:prSet>
      <dgm:spPr/>
    </dgm:pt>
    <dgm:pt modelId="{8859663D-DCF4-483A-B3AC-20BD84DBDDB3}" type="pres">
      <dgm:prSet presAssocID="{5DF0F5E3-436A-4B73-9F78-D6D8B1622325}" presName="desTx" presStyleLbl="alignAccFollowNode1" presStyleIdx="0" presStyleCnt="3">
        <dgm:presLayoutVars/>
      </dgm:prSet>
      <dgm:spPr/>
    </dgm:pt>
    <dgm:pt modelId="{A4EB66A2-A2C9-4B2B-ABC6-EE100B801074}" type="pres">
      <dgm:prSet presAssocID="{5E959187-C964-4DB9-8BA2-B6BAF2FAC43E}" presName="space" presStyleCnt="0"/>
      <dgm:spPr/>
    </dgm:pt>
    <dgm:pt modelId="{D828A296-A0D2-419A-876D-3298BA15E2DA}" type="pres">
      <dgm:prSet presAssocID="{D21EFB15-0120-480B-BC3A-D493DD8E8257}" presName="composite" presStyleCnt="0"/>
      <dgm:spPr/>
    </dgm:pt>
    <dgm:pt modelId="{13003AD8-8F12-4FF4-B5E3-64340E58EC5B}" type="pres">
      <dgm:prSet presAssocID="{D21EFB15-0120-480B-BC3A-D493DD8E8257}" presName="parTx" presStyleLbl="alignNode1" presStyleIdx="1" presStyleCnt="3">
        <dgm:presLayoutVars>
          <dgm:chMax val="0"/>
          <dgm:chPref val="0"/>
        </dgm:presLayoutVars>
      </dgm:prSet>
      <dgm:spPr/>
    </dgm:pt>
    <dgm:pt modelId="{5F450FDA-183A-4741-B735-902E7C118B36}" type="pres">
      <dgm:prSet presAssocID="{D21EFB15-0120-480B-BC3A-D493DD8E8257}" presName="desTx" presStyleLbl="alignAccFollowNode1" presStyleIdx="1" presStyleCnt="3">
        <dgm:presLayoutVars/>
      </dgm:prSet>
      <dgm:spPr/>
    </dgm:pt>
    <dgm:pt modelId="{60A373EF-3AC0-480B-B4C9-AFF484E5691D}" type="pres">
      <dgm:prSet presAssocID="{33BC4E95-39BF-4B4C-9D21-C27BA655D43D}" presName="space" presStyleCnt="0"/>
      <dgm:spPr/>
    </dgm:pt>
    <dgm:pt modelId="{DB6DB23E-BE16-4A77-89BC-63D723AE54AB}" type="pres">
      <dgm:prSet presAssocID="{BB0610A0-8DF9-44C5-B2BD-029BB74C1659}" presName="composite" presStyleCnt="0"/>
      <dgm:spPr/>
    </dgm:pt>
    <dgm:pt modelId="{14A4E1C7-DB07-455D-9576-BDBEF6AFBF96}" type="pres">
      <dgm:prSet presAssocID="{BB0610A0-8DF9-44C5-B2BD-029BB74C1659}" presName="parTx" presStyleLbl="alignNode1" presStyleIdx="2" presStyleCnt="3">
        <dgm:presLayoutVars>
          <dgm:chMax val="0"/>
          <dgm:chPref val="0"/>
        </dgm:presLayoutVars>
      </dgm:prSet>
      <dgm:spPr/>
    </dgm:pt>
    <dgm:pt modelId="{0F520F45-7605-4E58-95D8-B3A7C5344CC9}" type="pres">
      <dgm:prSet presAssocID="{BB0610A0-8DF9-44C5-B2BD-029BB74C1659}" presName="desTx" presStyleLbl="alignAccFollowNode1" presStyleIdx="2" presStyleCnt="3">
        <dgm:presLayoutVars/>
      </dgm:prSet>
      <dgm:spPr/>
    </dgm:pt>
  </dgm:ptLst>
  <dgm:cxnLst>
    <dgm:cxn modelId="{4B2A170B-6EA7-4F56-89EB-3B5502D51A7C}" type="presOf" srcId="{36ECB846-BC12-499C-8707-D423CF67A8D1}" destId="{0F520F45-7605-4E58-95D8-B3A7C5344CC9}" srcOrd="0" destOrd="0" presId="urn:microsoft.com/office/officeart/2016/7/layout/HorizontalActionList"/>
    <dgm:cxn modelId="{63527B26-C1AB-43A9-99BF-CA94C9E994E1}" srcId="{BE2DFCA7-DF5C-4D18-B7D6-351B4AE3D36E}" destId="{5DF0F5E3-436A-4B73-9F78-D6D8B1622325}" srcOrd="0" destOrd="0" parTransId="{2F9B0D94-5571-497E-9A37-A0CDEBFA614D}" sibTransId="{5E959187-C964-4DB9-8BA2-B6BAF2FAC43E}"/>
    <dgm:cxn modelId="{B5BAE926-53A4-4E95-8251-5140F3BD259D}" type="presOf" srcId="{D21EFB15-0120-480B-BC3A-D493DD8E8257}" destId="{13003AD8-8F12-4FF4-B5E3-64340E58EC5B}" srcOrd="0" destOrd="0" presId="urn:microsoft.com/office/officeart/2016/7/layout/HorizontalActionList"/>
    <dgm:cxn modelId="{D4CFD961-1D02-41DE-ADE8-D1CA7BAFD064}" type="presOf" srcId="{5DF0F5E3-436A-4B73-9F78-D6D8B1622325}" destId="{BD5AE2BB-B73B-48F5-8BE1-A513A56746F0}" srcOrd="0" destOrd="0" presId="urn:microsoft.com/office/officeart/2016/7/layout/HorizontalActionList"/>
    <dgm:cxn modelId="{A7B29064-D1DC-4688-A05E-99F0FC162749}" srcId="{BE2DFCA7-DF5C-4D18-B7D6-351B4AE3D36E}" destId="{BB0610A0-8DF9-44C5-B2BD-029BB74C1659}" srcOrd="2" destOrd="0" parTransId="{7AF1F0D7-0DD4-4581-B153-3ADD084CE3FE}" sibTransId="{0A569267-A6EA-4126-BEE9-29F5C4830561}"/>
    <dgm:cxn modelId="{6D2BE35A-D447-446B-B43C-F76D271AE0B1}" type="presOf" srcId="{BB0610A0-8DF9-44C5-B2BD-029BB74C1659}" destId="{14A4E1C7-DB07-455D-9576-BDBEF6AFBF96}" srcOrd="0" destOrd="0" presId="urn:microsoft.com/office/officeart/2016/7/layout/HorizontalActionList"/>
    <dgm:cxn modelId="{A365757C-1BE1-473C-A61D-0018D9183F5C}" srcId="{5DF0F5E3-436A-4B73-9F78-D6D8B1622325}" destId="{5EC342AB-913E-4BCA-AA0F-D2B35135EFB0}" srcOrd="0" destOrd="0" parTransId="{DE9A1212-272C-4D9B-B157-3AA121E9327D}" sibTransId="{71C1E31A-AE81-4395-90DC-1737DC974461}"/>
    <dgm:cxn modelId="{50C9B083-25AD-41CF-B0FA-D2C68FF753E5}" type="presOf" srcId="{5EC342AB-913E-4BCA-AA0F-D2B35135EFB0}" destId="{8859663D-DCF4-483A-B3AC-20BD84DBDDB3}" srcOrd="0" destOrd="0" presId="urn:microsoft.com/office/officeart/2016/7/layout/HorizontalActionList"/>
    <dgm:cxn modelId="{BB6DC289-4FAD-4830-91F0-79565B570702}" type="presOf" srcId="{BE2DFCA7-DF5C-4D18-B7D6-351B4AE3D36E}" destId="{29149304-BF4F-4D7E-A685-E7E932272439}" srcOrd="0" destOrd="0" presId="urn:microsoft.com/office/officeart/2016/7/layout/HorizontalActionList"/>
    <dgm:cxn modelId="{8DEC6CB7-B47D-498F-B79F-84B028EAFB23}" srcId="{D21EFB15-0120-480B-BC3A-D493DD8E8257}" destId="{89A24EE9-6CA9-48A1-A010-0C5967F491EF}" srcOrd="0" destOrd="0" parTransId="{EC44BD36-D101-47C7-AA2F-F638F11C03D0}" sibTransId="{078A5823-150E-4725-9CA5-CCE849E2F5CE}"/>
    <dgm:cxn modelId="{80E71CCE-F00A-406E-9622-632EC27F74D1}" srcId="{BE2DFCA7-DF5C-4D18-B7D6-351B4AE3D36E}" destId="{D21EFB15-0120-480B-BC3A-D493DD8E8257}" srcOrd="1" destOrd="0" parTransId="{9CC2075D-7C5D-4A85-9627-C876E25B9A30}" sibTransId="{33BC4E95-39BF-4B4C-9D21-C27BA655D43D}"/>
    <dgm:cxn modelId="{06E754E0-C4BC-4F79-8397-5C2D5C1960F0}" srcId="{BB0610A0-8DF9-44C5-B2BD-029BB74C1659}" destId="{36ECB846-BC12-499C-8707-D423CF67A8D1}" srcOrd="0" destOrd="0" parTransId="{1D5114F3-2B92-4426-8225-458406872796}" sibTransId="{B6468934-2273-4AA0-BE5B-077C77455FE1}"/>
    <dgm:cxn modelId="{06E488F5-E1A8-4A13-80A6-74697A421074}" type="presOf" srcId="{89A24EE9-6CA9-48A1-A010-0C5967F491EF}" destId="{5F450FDA-183A-4741-B735-902E7C118B36}" srcOrd="0" destOrd="0" presId="urn:microsoft.com/office/officeart/2016/7/layout/HorizontalActionList"/>
    <dgm:cxn modelId="{0AE1804A-3ED5-45C6-B732-6575633F6C7B}" type="presParOf" srcId="{29149304-BF4F-4D7E-A685-E7E932272439}" destId="{14FCE7C4-BF05-48F9-B229-272B854D2D85}" srcOrd="0" destOrd="0" presId="urn:microsoft.com/office/officeart/2016/7/layout/HorizontalActionList"/>
    <dgm:cxn modelId="{0542D6A1-51D1-4AF2-A559-49F37DBF1F7B}" type="presParOf" srcId="{14FCE7C4-BF05-48F9-B229-272B854D2D85}" destId="{BD5AE2BB-B73B-48F5-8BE1-A513A56746F0}" srcOrd="0" destOrd="0" presId="urn:microsoft.com/office/officeart/2016/7/layout/HorizontalActionList"/>
    <dgm:cxn modelId="{114D1657-4A6E-49DB-94CB-AE517D593AB2}" type="presParOf" srcId="{14FCE7C4-BF05-48F9-B229-272B854D2D85}" destId="{8859663D-DCF4-483A-B3AC-20BD84DBDDB3}" srcOrd="1" destOrd="0" presId="urn:microsoft.com/office/officeart/2016/7/layout/HorizontalActionList"/>
    <dgm:cxn modelId="{B903B13D-7B5A-4F91-A3D5-05F56D9D6196}" type="presParOf" srcId="{29149304-BF4F-4D7E-A685-E7E932272439}" destId="{A4EB66A2-A2C9-4B2B-ABC6-EE100B801074}" srcOrd="1" destOrd="0" presId="urn:microsoft.com/office/officeart/2016/7/layout/HorizontalActionList"/>
    <dgm:cxn modelId="{9F04E6CE-3A8A-4131-885B-98C63ABE5E5E}" type="presParOf" srcId="{29149304-BF4F-4D7E-A685-E7E932272439}" destId="{D828A296-A0D2-419A-876D-3298BA15E2DA}" srcOrd="2" destOrd="0" presId="urn:microsoft.com/office/officeart/2016/7/layout/HorizontalActionList"/>
    <dgm:cxn modelId="{B17D14E6-DD21-4A27-82F6-45DC595CDE40}" type="presParOf" srcId="{D828A296-A0D2-419A-876D-3298BA15E2DA}" destId="{13003AD8-8F12-4FF4-B5E3-64340E58EC5B}" srcOrd="0" destOrd="0" presId="urn:microsoft.com/office/officeart/2016/7/layout/HorizontalActionList"/>
    <dgm:cxn modelId="{10ABC049-444D-4636-96AF-D6CBCBF8AEB9}" type="presParOf" srcId="{D828A296-A0D2-419A-876D-3298BA15E2DA}" destId="{5F450FDA-183A-4741-B735-902E7C118B36}" srcOrd="1" destOrd="0" presId="urn:microsoft.com/office/officeart/2016/7/layout/HorizontalActionList"/>
    <dgm:cxn modelId="{546B0002-7524-4BA7-A3F4-EF248D0E4299}" type="presParOf" srcId="{29149304-BF4F-4D7E-A685-E7E932272439}" destId="{60A373EF-3AC0-480B-B4C9-AFF484E5691D}" srcOrd="3" destOrd="0" presId="urn:microsoft.com/office/officeart/2016/7/layout/HorizontalActionList"/>
    <dgm:cxn modelId="{C727E0BC-5E08-4555-B9CA-BBF84C73E256}" type="presParOf" srcId="{29149304-BF4F-4D7E-A685-E7E932272439}" destId="{DB6DB23E-BE16-4A77-89BC-63D723AE54AB}" srcOrd="4" destOrd="0" presId="urn:microsoft.com/office/officeart/2016/7/layout/HorizontalActionList"/>
    <dgm:cxn modelId="{1B8F13B3-E537-42FA-B8B2-140B007F5091}" type="presParOf" srcId="{DB6DB23E-BE16-4A77-89BC-63D723AE54AB}" destId="{14A4E1C7-DB07-455D-9576-BDBEF6AFBF96}" srcOrd="0" destOrd="0" presId="urn:microsoft.com/office/officeart/2016/7/layout/HorizontalActionList"/>
    <dgm:cxn modelId="{3EDA70F2-FA9E-4CEF-81E2-C518A12EA89A}" type="presParOf" srcId="{DB6DB23E-BE16-4A77-89BC-63D723AE54AB}" destId="{0F520F45-7605-4E58-95D8-B3A7C5344CC9}" srcOrd="1" destOrd="0" presId="urn:microsoft.com/office/officeart/2016/7/layout/Horizontal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99511CF-01ED-4E67-B1EB-CCD9A99CBA8A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6B956FD-4B5D-4593-9168-A55A646D596D}">
      <dgm:prSet/>
      <dgm:spPr/>
      <dgm:t>
        <a:bodyPr/>
        <a:lstStyle/>
        <a:p>
          <a:r>
            <a:rPr lang="en-US"/>
            <a:t>Sourcing</a:t>
          </a:r>
        </a:p>
      </dgm:t>
    </dgm:pt>
    <dgm:pt modelId="{08F29BE7-33E8-4989-8F1A-1784E9AA7F31}" type="parTrans" cxnId="{4281F223-AC1F-4A37-BCCE-1E5EC7E17C6E}">
      <dgm:prSet/>
      <dgm:spPr/>
      <dgm:t>
        <a:bodyPr/>
        <a:lstStyle/>
        <a:p>
          <a:endParaRPr lang="en-US"/>
        </a:p>
      </dgm:t>
    </dgm:pt>
    <dgm:pt modelId="{DD849474-1241-4FE0-BBF7-478F7F41A02B}" type="sibTrans" cxnId="{4281F223-AC1F-4A37-BCCE-1E5EC7E17C6E}">
      <dgm:prSet/>
      <dgm:spPr/>
      <dgm:t>
        <a:bodyPr/>
        <a:lstStyle/>
        <a:p>
          <a:endParaRPr lang="en-US"/>
        </a:p>
      </dgm:t>
    </dgm:pt>
    <dgm:pt modelId="{961CB5FF-FCCE-4060-950E-3D975CFBFE46}">
      <dgm:prSet/>
      <dgm:spPr/>
      <dgm:t>
        <a:bodyPr/>
        <a:lstStyle/>
        <a:p>
          <a:r>
            <a:rPr lang="en-US"/>
            <a:t>Cleansing</a:t>
          </a:r>
        </a:p>
      </dgm:t>
    </dgm:pt>
    <dgm:pt modelId="{3AF074C4-7E2F-4FAF-80B5-EFAD9ACA6764}" type="parTrans" cxnId="{8F17EF5A-E6E6-45E8-B314-E743D5DE0506}">
      <dgm:prSet/>
      <dgm:spPr/>
      <dgm:t>
        <a:bodyPr/>
        <a:lstStyle/>
        <a:p>
          <a:endParaRPr lang="en-US"/>
        </a:p>
      </dgm:t>
    </dgm:pt>
    <dgm:pt modelId="{34103DE2-973D-415D-B528-9814913A9178}" type="sibTrans" cxnId="{8F17EF5A-E6E6-45E8-B314-E743D5DE0506}">
      <dgm:prSet/>
      <dgm:spPr/>
      <dgm:t>
        <a:bodyPr/>
        <a:lstStyle/>
        <a:p>
          <a:endParaRPr lang="en-US"/>
        </a:p>
      </dgm:t>
    </dgm:pt>
    <dgm:pt modelId="{D6887E9A-6C5C-4BF7-A1E7-17E6AE679A5C}">
      <dgm:prSet/>
      <dgm:spPr/>
      <dgm:t>
        <a:bodyPr/>
        <a:lstStyle/>
        <a:p>
          <a:r>
            <a:rPr lang="en-US"/>
            <a:t>Coding</a:t>
          </a:r>
        </a:p>
      </dgm:t>
    </dgm:pt>
    <dgm:pt modelId="{DC4E55D9-38D8-4921-B5DB-0F55C4C07229}" type="parTrans" cxnId="{2A8BDA7D-C41B-4691-96D8-203B527B5B43}">
      <dgm:prSet/>
      <dgm:spPr/>
      <dgm:t>
        <a:bodyPr/>
        <a:lstStyle/>
        <a:p>
          <a:endParaRPr lang="en-US"/>
        </a:p>
      </dgm:t>
    </dgm:pt>
    <dgm:pt modelId="{5A9FDC9B-54EB-4FF6-8E4F-192E55B31496}" type="sibTrans" cxnId="{2A8BDA7D-C41B-4691-96D8-203B527B5B43}">
      <dgm:prSet/>
      <dgm:spPr/>
      <dgm:t>
        <a:bodyPr/>
        <a:lstStyle/>
        <a:p>
          <a:endParaRPr lang="en-US"/>
        </a:p>
      </dgm:t>
    </dgm:pt>
    <dgm:pt modelId="{B6E4622F-D120-4908-8A16-26680EA794E8}" type="pres">
      <dgm:prSet presAssocID="{E99511CF-01ED-4E67-B1EB-CCD9A99CBA8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7059BFC-1A1B-4622-B198-AC2F75F798F3}" type="pres">
      <dgm:prSet presAssocID="{36B956FD-4B5D-4593-9168-A55A646D596D}" presName="hierRoot1" presStyleCnt="0"/>
      <dgm:spPr/>
    </dgm:pt>
    <dgm:pt modelId="{03120154-49AF-4D01-B62E-E92BE4163A0D}" type="pres">
      <dgm:prSet presAssocID="{36B956FD-4B5D-4593-9168-A55A646D596D}" presName="composite" presStyleCnt="0"/>
      <dgm:spPr/>
    </dgm:pt>
    <dgm:pt modelId="{B5A2D7AC-C106-4703-869E-6161E7B2A1E0}" type="pres">
      <dgm:prSet presAssocID="{36B956FD-4B5D-4593-9168-A55A646D596D}" presName="background" presStyleLbl="node0" presStyleIdx="0" presStyleCnt="3"/>
      <dgm:spPr/>
    </dgm:pt>
    <dgm:pt modelId="{9E96DC5C-D131-40B8-8A79-624BC3CAA672}" type="pres">
      <dgm:prSet presAssocID="{36B956FD-4B5D-4593-9168-A55A646D596D}" presName="text" presStyleLbl="fgAcc0" presStyleIdx="0" presStyleCnt="3">
        <dgm:presLayoutVars>
          <dgm:chPref val="3"/>
        </dgm:presLayoutVars>
      </dgm:prSet>
      <dgm:spPr/>
    </dgm:pt>
    <dgm:pt modelId="{6A01C7D3-F9B3-483B-8E57-63FCFD72DAF2}" type="pres">
      <dgm:prSet presAssocID="{36B956FD-4B5D-4593-9168-A55A646D596D}" presName="hierChild2" presStyleCnt="0"/>
      <dgm:spPr/>
    </dgm:pt>
    <dgm:pt modelId="{A2B49F4C-8BC0-4CB6-8F86-1834CA6D4253}" type="pres">
      <dgm:prSet presAssocID="{961CB5FF-FCCE-4060-950E-3D975CFBFE46}" presName="hierRoot1" presStyleCnt="0"/>
      <dgm:spPr/>
    </dgm:pt>
    <dgm:pt modelId="{844E6052-C3B7-4D01-997E-E1F4EB9663B4}" type="pres">
      <dgm:prSet presAssocID="{961CB5FF-FCCE-4060-950E-3D975CFBFE46}" presName="composite" presStyleCnt="0"/>
      <dgm:spPr/>
    </dgm:pt>
    <dgm:pt modelId="{D6043E29-F347-48A3-AD04-8A892F027338}" type="pres">
      <dgm:prSet presAssocID="{961CB5FF-FCCE-4060-950E-3D975CFBFE46}" presName="background" presStyleLbl="node0" presStyleIdx="1" presStyleCnt="3"/>
      <dgm:spPr/>
    </dgm:pt>
    <dgm:pt modelId="{577BCDE9-C401-43B4-8393-BFD73B88B509}" type="pres">
      <dgm:prSet presAssocID="{961CB5FF-FCCE-4060-950E-3D975CFBFE46}" presName="text" presStyleLbl="fgAcc0" presStyleIdx="1" presStyleCnt="3">
        <dgm:presLayoutVars>
          <dgm:chPref val="3"/>
        </dgm:presLayoutVars>
      </dgm:prSet>
      <dgm:spPr/>
    </dgm:pt>
    <dgm:pt modelId="{F1AB80E8-E67E-466A-B38E-4ECF74C9E0BF}" type="pres">
      <dgm:prSet presAssocID="{961CB5FF-FCCE-4060-950E-3D975CFBFE46}" presName="hierChild2" presStyleCnt="0"/>
      <dgm:spPr/>
    </dgm:pt>
    <dgm:pt modelId="{B8075504-27F7-4BDF-8ED2-7B52E7C08DAA}" type="pres">
      <dgm:prSet presAssocID="{D6887E9A-6C5C-4BF7-A1E7-17E6AE679A5C}" presName="hierRoot1" presStyleCnt="0"/>
      <dgm:spPr/>
    </dgm:pt>
    <dgm:pt modelId="{27E2ADB1-C3B2-4AAA-AD0B-F22314C947EA}" type="pres">
      <dgm:prSet presAssocID="{D6887E9A-6C5C-4BF7-A1E7-17E6AE679A5C}" presName="composite" presStyleCnt="0"/>
      <dgm:spPr/>
    </dgm:pt>
    <dgm:pt modelId="{28979904-9B35-4EF1-AFCC-199BE7569CD7}" type="pres">
      <dgm:prSet presAssocID="{D6887E9A-6C5C-4BF7-A1E7-17E6AE679A5C}" presName="background" presStyleLbl="node0" presStyleIdx="2" presStyleCnt="3"/>
      <dgm:spPr/>
    </dgm:pt>
    <dgm:pt modelId="{7725C39D-BE6B-4038-A06D-FC935DA523E6}" type="pres">
      <dgm:prSet presAssocID="{D6887E9A-6C5C-4BF7-A1E7-17E6AE679A5C}" presName="text" presStyleLbl="fgAcc0" presStyleIdx="2" presStyleCnt="3">
        <dgm:presLayoutVars>
          <dgm:chPref val="3"/>
        </dgm:presLayoutVars>
      </dgm:prSet>
      <dgm:spPr/>
    </dgm:pt>
    <dgm:pt modelId="{1927B276-115A-41E1-88D3-1792AF243A56}" type="pres">
      <dgm:prSet presAssocID="{D6887E9A-6C5C-4BF7-A1E7-17E6AE679A5C}" presName="hierChild2" presStyleCnt="0"/>
      <dgm:spPr/>
    </dgm:pt>
  </dgm:ptLst>
  <dgm:cxnLst>
    <dgm:cxn modelId="{4281F223-AC1F-4A37-BCCE-1E5EC7E17C6E}" srcId="{E99511CF-01ED-4E67-B1EB-CCD9A99CBA8A}" destId="{36B956FD-4B5D-4593-9168-A55A646D596D}" srcOrd="0" destOrd="0" parTransId="{08F29BE7-33E8-4989-8F1A-1784E9AA7F31}" sibTransId="{DD849474-1241-4FE0-BBF7-478F7F41A02B}"/>
    <dgm:cxn modelId="{0130C476-D798-4590-9C80-F62003255945}" type="presOf" srcId="{E99511CF-01ED-4E67-B1EB-CCD9A99CBA8A}" destId="{B6E4622F-D120-4908-8A16-26680EA794E8}" srcOrd="0" destOrd="0" presId="urn:microsoft.com/office/officeart/2005/8/layout/hierarchy1"/>
    <dgm:cxn modelId="{8F17EF5A-E6E6-45E8-B314-E743D5DE0506}" srcId="{E99511CF-01ED-4E67-B1EB-CCD9A99CBA8A}" destId="{961CB5FF-FCCE-4060-950E-3D975CFBFE46}" srcOrd="1" destOrd="0" parTransId="{3AF074C4-7E2F-4FAF-80B5-EFAD9ACA6764}" sibTransId="{34103DE2-973D-415D-B528-9814913A9178}"/>
    <dgm:cxn modelId="{2A8BDA7D-C41B-4691-96D8-203B527B5B43}" srcId="{E99511CF-01ED-4E67-B1EB-CCD9A99CBA8A}" destId="{D6887E9A-6C5C-4BF7-A1E7-17E6AE679A5C}" srcOrd="2" destOrd="0" parTransId="{DC4E55D9-38D8-4921-B5DB-0F55C4C07229}" sibTransId="{5A9FDC9B-54EB-4FF6-8E4F-192E55B31496}"/>
    <dgm:cxn modelId="{A6121EB6-A6E3-4290-BDBD-62503F4E2AF6}" type="presOf" srcId="{D6887E9A-6C5C-4BF7-A1E7-17E6AE679A5C}" destId="{7725C39D-BE6B-4038-A06D-FC935DA523E6}" srcOrd="0" destOrd="0" presId="urn:microsoft.com/office/officeart/2005/8/layout/hierarchy1"/>
    <dgm:cxn modelId="{ED4222CB-8A46-4F4C-B9F0-CF0A2664D7F1}" type="presOf" srcId="{961CB5FF-FCCE-4060-950E-3D975CFBFE46}" destId="{577BCDE9-C401-43B4-8393-BFD73B88B509}" srcOrd="0" destOrd="0" presId="urn:microsoft.com/office/officeart/2005/8/layout/hierarchy1"/>
    <dgm:cxn modelId="{D9E08EEC-83BA-400C-92F5-01FBE5C1E4B0}" type="presOf" srcId="{36B956FD-4B5D-4593-9168-A55A646D596D}" destId="{9E96DC5C-D131-40B8-8A79-624BC3CAA672}" srcOrd="0" destOrd="0" presId="urn:microsoft.com/office/officeart/2005/8/layout/hierarchy1"/>
    <dgm:cxn modelId="{FA69DB28-E893-41E4-862F-64C281C4CA7B}" type="presParOf" srcId="{B6E4622F-D120-4908-8A16-26680EA794E8}" destId="{A7059BFC-1A1B-4622-B198-AC2F75F798F3}" srcOrd="0" destOrd="0" presId="urn:microsoft.com/office/officeart/2005/8/layout/hierarchy1"/>
    <dgm:cxn modelId="{F141D581-6166-4F12-9296-5A363D355608}" type="presParOf" srcId="{A7059BFC-1A1B-4622-B198-AC2F75F798F3}" destId="{03120154-49AF-4D01-B62E-E92BE4163A0D}" srcOrd="0" destOrd="0" presId="urn:microsoft.com/office/officeart/2005/8/layout/hierarchy1"/>
    <dgm:cxn modelId="{038A4D66-B8E6-4BED-BA54-E6F5703AFADD}" type="presParOf" srcId="{03120154-49AF-4D01-B62E-E92BE4163A0D}" destId="{B5A2D7AC-C106-4703-869E-6161E7B2A1E0}" srcOrd="0" destOrd="0" presId="urn:microsoft.com/office/officeart/2005/8/layout/hierarchy1"/>
    <dgm:cxn modelId="{A190AC86-F748-4E1A-8B53-7FA81FFC62D8}" type="presParOf" srcId="{03120154-49AF-4D01-B62E-E92BE4163A0D}" destId="{9E96DC5C-D131-40B8-8A79-624BC3CAA672}" srcOrd="1" destOrd="0" presId="urn:microsoft.com/office/officeart/2005/8/layout/hierarchy1"/>
    <dgm:cxn modelId="{8469AEC4-F57E-41E3-9682-D9A10094DE11}" type="presParOf" srcId="{A7059BFC-1A1B-4622-B198-AC2F75F798F3}" destId="{6A01C7D3-F9B3-483B-8E57-63FCFD72DAF2}" srcOrd="1" destOrd="0" presId="urn:microsoft.com/office/officeart/2005/8/layout/hierarchy1"/>
    <dgm:cxn modelId="{DAA1E645-ED5F-4A4D-84C5-FFC0517E349B}" type="presParOf" srcId="{B6E4622F-D120-4908-8A16-26680EA794E8}" destId="{A2B49F4C-8BC0-4CB6-8F86-1834CA6D4253}" srcOrd="1" destOrd="0" presId="urn:microsoft.com/office/officeart/2005/8/layout/hierarchy1"/>
    <dgm:cxn modelId="{9A889935-B01A-42B1-89D7-111641E745D2}" type="presParOf" srcId="{A2B49F4C-8BC0-4CB6-8F86-1834CA6D4253}" destId="{844E6052-C3B7-4D01-997E-E1F4EB9663B4}" srcOrd="0" destOrd="0" presId="urn:microsoft.com/office/officeart/2005/8/layout/hierarchy1"/>
    <dgm:cxn modelId="{D2DAAC6A-4AF1-4474-BC9B-0746F794E43C}" type="presParOf" srcId="{844E6052-C3B7-4D01-997E-E1F4EB9663B4}" destId="{D6043E29-F347-48A3-AD04-8A892F027338}" srcOrd="0" destOrd="0" presId="urn:microsoft.com/office/officeart/2005/8/layout/hierarchy1"/>
    <dgm:cxn modelId="{2A78BEAE-9815-48E8-9FF6-20D39F74A9AD}" type="presParOf" srcId="{844E6052-C3B7-4D01-997E-E1F4EB9663B4}" destId="{577BCDE9-C401-43B4-8393-BFD73B88B509}" srcOrd="1" destOrd="0" presId="urn:microsoft.com/office/officeart/2005/8/layout/hierarchy1"/>
    <dgm:cxn modelId="{CCABFA94-5085-4633-BE3F-D47DA7A3B166}" type="presParOf" srcId="{A2B49F4C-8BC0-4CB6-8F86-1834CA6D4253}" destId="{F1AB80E8-E67E-466A-B38E-4ECF74C9E0BF}" srcOrd="1" destOrd="0" presId="urn:microsoft.com/office/officeart/2005/8/layout/hierarchy1"/>
    <dgm:cxn modelId="{6B836820-F6A2-4E1F-8788-E4C63F6D03F9}" type="presParOf" srcId="{B6E4622F-D120-4908-8A16-26680EA794E8}" destId="{B8075504-27F7-4BDF-8ED2-7B52E7C08DAA}" srcOrd="2" destOrd="0" presId="urn:microsoft.com/office/officeart/2005/8/layout/hierarchy1"/>
    <dgm:cxn modelId="{14039FFB-6CC4-4A35-8BC3-7649181660FC}" type="presParOf" srcId="{B8075504-27F7-4BDF-8ED2-7B52E7C08DAA}" destId="{27E2ADB1-C3B2-4AAA-AD0B-F22314C947EA}" srcOrd="0" destOrd="0" presId="urn:microsoft.com/office/officeart/2005/8/layout/hierarchy1"/>
    <dgm:cxn modelId="{EC5784B4-65E1-4EF8-B3AA-667CA53A4160}" type="presParOf" srcId="{27E2ADB1-C3B2-4AAA-AD0B-F22314C947EA}" destId="{28979904-9B35-4EF1-AFCC-199BE7569CD7}" srcOrd="0" destOrd="0" presId="urn:microsoft.com/office/officeart/2005/8/layout/hierarchy1"/>
    <dgm:cxn modelId="{1FF321F8-7A1A-4148-AF48-52E89C0883A9}" type="presParOf" srcId="{27E2ADB1-C3B2-4AAA-AD0B-F22314C947EA}" destId="{7725C39D-BE6B-4038-A06D-FC935DA523E6}" srcOrd="1" destOrd="0" presId="urn:microsoft.com/office/officeart/2005/8/layout/hierarchy1"/>
    <dgm:cxn modelId="{4EFB38DA-D2A3-4637-8BC0-5498A09F06B4}" type="presParOf" srcId="{B8075504-27F7-4BDF-8ED2-7B52E7C08DAA}" destId="{1927B276-115A-41E1-88D3-1792AF243A5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5AE2BB-B73B-48F5-8BE1-A513A56746F0}">
      <dsp:nvSpPr>
        <dsp:cNvPr id="0" name=""/>
        <dsp:cNvSpPr/>
      </dsp:nvSpPr>
      <dsp:spPr>
        <a:xfrm>
          <a:off x="510" y="366988"/>
          <a:ext cx="1929723" cy="57891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91" tIns="152491" rIns="152491" bIns="152491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Describe</a:t>
          </a:r>
        </a:p>
      </dsp:txBody>
      <dsp:txXfrm>
        <a:off x="510" y="366988"/>
        <a:ext cx="1929723" cy="578917"/>
      </dsp:txXfrm>
    </dsp:sp>
    <dsp:sp modelId="{8859663D-DCF4-483A-B3AC-20BD84DBDDB3}">
      <dsp:nvSpPr>
        <dsp:cNvPr id="0" name=""/>
        <dsp:cNvSpPr/>
      </dsp:nvSpPr>
      <dsp:spPr>
        <a:xfrm>
          <a:off x="510" y="945905"/>
          <a:ext cx="1929723" cy="2615245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614" tIns="190614" rIns="190614" bIns="190614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Relationship between Covid-19 infection rates and mortality rates with income level</a:t>
          </a:r>
        </a:p>
      </dsp:txBody>
      <dsp:txXfrm>
        <a:off x="510" y="945905"/>
        <a:ext cx="1929723" cy="2615245"/>
      </dsp:txXfrm>
    </dsp:sp>
    <dsp:sp modelId="{13003AD8-8F12-4FF4-B5E3-64340E58EC5B}">
      <dsp:nvSpPr>
        <dsp:cNvPr id="0" name=""/>
        <dsp:cNvSpPr/>
      </dsp:nvSpPr>
      <dsp:spPr>
        <a:xfrm>
          <a:off x="2038234" y="366988"/>
          <a:ext cx="1929723" cy="57891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91" tIns="152491" rIns="152491" bIns="152491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Describe</a:t>
          </a:r>
        </a:p>
      </dsp:txBody>
      <dsp:txXfrm>
        <a:off x="2038234" y="366988"/>
        <a:ext cx="1929723" cy="578917"/>
      </dsp:txXfrm>
    </dsp:sp>
    <dsp:sp modelId="{5F450FDA-183A-4741-B735-902E7C118B36}">
      <dsp:nvSpPr>
        <dsp:cNvPr id="0" name=""/>
        <dsp:cNvSpPr/>
      </dsp:nvSpPr>
      <dsp:spPr>
        <a:xfrm>
          <a:off x="2038234" y="945905"/>
          <a:ext cx="1929723" cy="2615245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614" tIns="190614" rIns="190614" bIns="190614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Relationship between Covid-19 infection rates and mortality rates with latitude in the US</a:t>
          </a:r>
        </a:p>
      </dsp:txBody>
      <dsp:txXfrm>
        <a:off x="2038234" y="945905"/>
        <a:ext cx="1929723" cy="2615245"/>
      </dsp:txXfrm>
    </dsp:sp>
    <dsp:sp modelId="{14A4E1C7-DB07-455D-9576-BDBEF6AFBF96}">
      <dsp:nvSpPr>
        <dsp:cNvPr id="0" name=""/>
        <dsp:cNvSpPr/>
      </dsp:nvSpPr>
      <dsp:spPr>
        <a:xfrm>
          <a:off x="4075957" y="366988"/>
          <a:ext cx="1929723" cy="57891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91" tIns="152491" rIns="152491" bIns="152491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Describe</a:t>
          </a:r>
        </a:p>
      </dsp:txBody>
      <dsp:txXfrm>
        <a:off x="4075957" y="366988"/>
        <a:ext cx="1929723" cy="578917"/>
      </dsp:txXfrm>
    </dsp:sp>
    <dsp:sp modelId="{0F520F45-7605-4E58-95D8-B3A7C5344CC9}">
      <dsp:nvSpPr>
        <dsp:cNvPr id="0" name=""/>
        <dsp:cNvSpPr/>
      </dsp:nvSpPr>
      <dsp:spPr>
        <a:xfrm>
          <a:off x="4075957" y="945905"/>
          <a:ext cx="1929723" cy="2615245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614" tIns="190614" rIns="190614" bIns="190614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Relationship between Covid-19 infection rates and mortality rates with population</a:t>
          </a:r>
        </a:p>
      </dsp:txBody>
      <dsp:txXfrm>
        <a:off x="4075957" y="945905"/>
        <a:ext cx="1929723" cy="26152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A2D7AC-C106-4703-869E-6161E7B2A1E0}">
      <dsp:nvSpPr>
        <dsp:cNvPr id="0" name=""/>
        <dsp:cNvSpPr/>
      </dsp:nvSpPr>
      <dsp:spPr>
        <a:xfrm>
          <a:off x="0" y="1051738"/>
          <a:ext cx="1819087" cy="11551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96DC5C-D131-40B8-8A79-624BC3CAA672}">
      <dsp:nvSpPr>
        <dsp:cNvPr id="0" name=""/>
        <dsp:cNvSpPr/>
      </dsp:nvSpPr>
      <dsp:spPr>
        <a:xfrm>
          <a:off x="202120" y="1243753"/>
          <a:ext cx="1819087" cy="11551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Sourcing</a:t>
          </a:r>
        </a:p>
      </dsp:txBody>
      <dsp:txXfrm>
        <a:off x="235952" y="1277585"/>
        <a:ext cx="1751423" cy="1087456"/>
      </dsp:txXfrm>
    </dsp:sp>
    <dsp:sp modelId="{D6043E29-F347-48A3-AD04-8A892F027338}">
      <dsp:nvSpPr>
        <dsp:cNvPr id="0" name=""/>
        <dsp:cNvSpPr/>
      </dsp:nvSpPr>
      <dsp:spPr>
        <a:xfrm>
          <a:off x="2223329" y="1051738"/>
          <a:ext cx="1819087" cy="11551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7BCDE9-C401-43B4-8393-BFD73B88B509}">
      <dsp:nvSpPr>
        <dsp:cNvPr id="0" name=""/>
        <dsp:cNvSpPr/>
      </dsp:nvSpPr>
      <dsp:spPr>
        <a:xfrm>
          <a:off x="2425450" y="1243753"/>
          <a:ext cx="1819087" cy="11551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Cleansing</a:t>
          </a:r>
        </a:p>
      </dsp:txBody>
      <dsp:txXfrm>
        <a:off x="2459282" y="1277585"/>
        <a:ext cx="1751423" cy="1087456"/>
      </dsp:txXfrm>
    </dsp:sp>
    <dsp:sp modelId="{28979904-9B35-4EF1-AFCC-199BE7569CD7}">
      <dsp:nvSpPr>
        <dsp:cNvPr id="0" name=""/>
        <dsp:cNvSpPr/>
      </dsp:nvSpPr>
      <dsp:spPr>
        <a:xfrm>
          <a:off x="4446658" y="1051738"/>
          <a:ext cx="1819087" cy="11551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25C39D-BE6B-4038-A06D-FC935DA523E6}">
      <dsp:nvSpPr>
        <dsp:cNvPr id="0" name=""/>
        <dsp:cNvSpPr/>
      </dsp:nvSpPr>
      <dsp:spPr>
        <a:xfrm>
          <a:off x="4648779" y="1243753"/>
          <a:ext cx="1819087" cy="11551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Coding</a:t>
          </a:r>
        </a:p>
      </dsp:txBody>
      <dsp:txXfrm>
        <a:off x="4682611" y="1277585"/>
        <a:ext cx="1751423" cy="10874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1E8CF-044F-48FE-9E14-01C9768BB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D14A10-8787-4C61-9FFA-87FFA81C25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41422-19D8-4DB9-9475-FDD0DCD44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8E33B-F3D3-486D-84A9-E5BD198C5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4CBD2-E861-490A-ABFE-074C8F815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02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B7060-2A31-45C1-8D4A-A554B8EBE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761613-1E08-4B96-A1F1-663F27C14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1C844-12D5-4E84-96E3-3C34C38E6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B17B2-7C83-417F-9483-26D2C7A15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C58C4-D77A-444D-8D5F-F8756AF19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23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184AD0-8528-45EF-9CBB-32AEA0A76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5F7448-5DC7-4ECC-A66A-02CDA91A91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416E5-7928-426F-AA5E-76F4BC411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CF687-F3BA-4490-BB4F-0F8C03189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3722D-F3D4-4697-951F-9CF240A6D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26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98334-B690-4D34-80CC-134262DF3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923D5-141E-4CCD-BAA9-D8B214AA1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35BA3-8B46-41BC-9406-17AC0164D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6B7879-5DD3-44BF-AE65-29C8BEC50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A5B8A-08C3-4FF6-B788-77B0C4F7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882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15D07-AE9E-4DF4-A88B-832830120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779259-C0C6-4ED2-BBD7-1C5723620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02FD1-85BC-43E0-9758-F788A20FC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4754F-48FE-4F24-9744-DC47F5C39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E58D9-5F3D-4E20-89CF-C2D32C985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86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443F-6072-414E-AFAA-AFD360278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8FAA7-3231-46D0-9668-649A40F836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9258E3-5E33-41AB-9C48-A806CA03A9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809FCE-579C-4E61-A696-71AD56786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798E18-47E1-45D3-8ACB-79430E2C7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470A07-04A8-447D-B56A-E4988F456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939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F2825-8ADE-422D-B12E-ECBE6DB66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F5E930-C0EF-4706-ABA3-9BBAB8CC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EC3474-626C-47B9-ABF4-C295C74888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E43BBD-5B1E-439E-8A64-2875A0F4C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851F2B-4840-4DC1-9D19-BBDF81BA3B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27ADC1-89FA-4DCB-8B62-72E6B3EEA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201D38-2E98-4557-A272-3382A2615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209B64-5B46-4653-90D1-1389F9CB6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034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43C26-8608-4B82-B506-02984CB34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29D1E8-DC42-411E-9DE4-944213043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5CD0C-5701-46E9-B911-459211F4A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3ECDC2-7852-4A7A-9E42-8E9B4139A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314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0958AF-04CA-461E-9A4C-A0F4FF4F5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9A067C-4791-4BC8-8FDD-F998C8E56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7E879-6D37-4F7D-9B5C-4DD9DECC2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935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FA6C-8ACE-42E4-A3FA-360994694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34FE2-5F63-4C27-BE90-A72EE366B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ABA084-95B0-46B1-97F0-062DF21A5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7981BE-165F-48E3-BAD2-B54AD8E37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C95B72-670F-4887-BAA3-D4B9E747B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97848-1276-4F60-963E-BEF458F96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25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049AB-E7C7-4E55-B48A-C5FCE2672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600738-CD30-4739-8081-E4FE275E01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7EBA34-FBBA-49ED-BAD4-C1863CEC14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43A86E-4D07-4431-BB83-BEC0DF6B4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31E95-7918-48F5-AF44-2B922E25D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0A43E-4107-46B7-A72A-560471B0E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0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11E25A-DD4A-4ED9-893F-58137111B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136B0-FA67-4E63-9C72-22BDA3996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ABEC5-5520-4BF9-AD00-8F21122F63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8E3C0-1AF8-4F17-84C8-90AB30D2BE6F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7DF11-7BC5-4805-B9B4-84D6C9CDD6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5CB99-8C8B-41A4-A1E5-6A17B051B6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CAED6-0EA9-45F0-A085-CA9F2A94D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964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dc.gov/Case-Surveillance/United-States-COVID-19-Cases-and-Deaths-by-State-o/9mfq-cb36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bea.gov/iTable/iTable.cfm?reqid=70&amp;step=1&amp;isuri=1&amp;acrdn=1#reqid=70&amp;step=1&amp;isuri=1&amp;acrdn=1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9CD2D09-B1BB-4DF5-9E1C-3D21B21ED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3355637-BA71-4F63-94C9-E77BF81BDF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7EE234-5D19-41EB-B790-55523C31A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998" y="798444"/>
            <a:ext cx="4803636" cy="185766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sz="4000" b="1" dirty="0"/>
              <a:t>COVID-19 </a:t>
            </a:r>
            <a:br>
              <a:rPr lang="en-US" sz="4000" b="1" dirty="0"/>
            </a:br>
            <a:r>
              <a:rPr lang="en-US" sz="4000" b="1" dirty="0"/>
              <a:t>Socioeconomic Analysis</a:t>
            </a:r>
            <a:br>
              <a:rPr lang="en-US" sz="3700" b="1" dirty="0"/>
            </a:br>
            <a:br>
              <a:rPr lang="en-US" sz="3700" b="1" dirty="0"/>
            </a:br>
            <a:r>
              <a:rPr lang="en-US" sz="2200" b="1" dirty="0"/>
              <a:t>17 OCT 2020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B03C9-9555-46F2-B5F6-E87F539E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997" y="2272143"/>
            <a:ext cx="4706803" cy="378883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Connor </a:t>
            </a:r>
            <a:r>
              <a:rPr lang="en-US" sz="2800" dirty="0" err="1">
                <a:solidFill>
                  <a:srgbClr val="000000"/>
                </a:solidFill>
              </a:rPr>
              <a:t>Berek</a:t>
            </a:r>
            <a:endParaRPr lang="en-US" sz="2800" dirty="0">
              <a:solidFill>
                <a:srgbClr val="000000"/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Alex Fernandez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Justin </a:t>
            </a:r>
            <a:r>
              <a:rPr lang="en-US" sz="2800" dirty="0" err="1">
                <a:solidFill>
                  <a:srgbClr val="000000"/>
                </a:solidFill>
              </a:rPr>
              <a:t>Forkert</a:t>
            </a:r>
            <a:endParaRPr lang="en-US" sz="2800" dirty="0">
              <a:solidFill>
                <a:srgbClr val="000000"/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Mike Grad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Xi Zhang</a:t>
            </a:r>
          </a:p>
        </p:txBody>
      </p:sp>
      <p:sp>
        <p:nvSpPr>
          <p:cNvPr id="23" name="Freeform 49">
            <a:extLst>
              <a:ext uri="{FF2B5EF4-FFF2-40B4-BE49-F238E27FC236}">
                <a16:creationId xmlns:a16="http://schemas.microsoft.com/office/drawing/2014/main" id="{967C29FE-FD32-4AFB-AD20-DBDF5864B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Picture 13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437F3C7D-854F-40F0-8D38-23C54C52086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84" r="24536" b="1"/>
          <a:stretch/>
        </p:blipFill>
        <p:spPr>
          <a:xfrm>
            <a:off x="6893318" y="770037"/>
            <a:ext cx="5298683" cy="6097438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61180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917" y="365761"/>
            <a:ext cx="4709345" cy="165165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Methodology: Coding</a:t>
            </a:r>
            <a:br>
              <a:rPr lang="en-US" sz="3700" dirty="0"/>
            </a:br>
            <a:r>
              <a:rPr lang="en-US" sz="3700" dirty="0"/>
              <a:t>JavaScript Outputs</a:t>
            </a:r>
          </a:p>
        </p:txBody>
      </p:sp>
      <p:pic>
        <p:nvPicPr>
          <p:cNvPr id="4" name="Picture 3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F097195C-111A-4C15-A903-13BC8EAF08D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8" r="22769"/>
          <a:stretch/>
        </p:blipFill>
        <p:spPr>
          <a:xfrm>
            <a:off x="914401" y="847827"/>
            <a:ext cx="4929098" cy="5289986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0807B-74FB-483C-BC4A-C954670FA6B4}"/>
              </a:ext>
            </a:extLst>
          </p:cNvPr>
          <p:cNvSpPr txBox="1"/>
          <p:nvPr/>
        </p:nvSpPr>
        <p:spPr>
          <a:xfrm>
            <a:off x="6634377" y="2347341"/>
            <a:ext cx="5231574" cy="37904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Maps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Infection Rates across US or selected state with Popup (US only)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Mortality Rates across US  or selected state with Popup (US only)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Plots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Infection Rate by Latitude for US or state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Mortality Rate by Latitude for US or state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Infection Rate by Median Income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Mortality Rate by Median Income</a:t>
            </a:r>
          </a:p>
        </p:txBody>
      </p:sp>
    </p:spTree>
    <p:extLst>
      <p:ext uri="{BB962C8B-B14F-4D97-AF65-F5344CB8AC3E}">
        <p14:creationId xmlns:p14="http://schemas.microsoft.com/office/powerpoint/2010/main" val="928182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917" y="847827"/>
            <a:ext cx="5097340" cy="1169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Methodology: Coding  JavaScript Outputs cont’d</a:t>
            </a:r>
          </a:p>
        </p:txBody>
      </p:sp>
      <p:pic>
        <p:nvPicPr>
          <p:cNvPr id="4" name="Picture 3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50190319-4470-4E37-B959-3DEB161AE51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8" r="22769"/>
          <a:stretch/>
        </p:blipFill>
        <p:spPr>
          <a:xfrm>
            <a:off x="914401" y="847827"/>
            <a:ext cx="4929098" cy="5289986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0807B-74FB-483C-BC4A-C954670FA6B4}"/>
              </a:ext>
            </a:extLst>
          </p:cNvPr>
          <p:cNvSpPr txBox="1"/>
          <p:nvPr/>
        </p:nvSpPr>
        <p:spPr>
          <a:xfrm>
            <a:off x="6595228" y="2508105"/>
            <a:ext cx="4709345" cy="29681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Covid-19 Tracker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Use Search Bar or Click on Map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Tooltip with Statistics</a:t>
            </a:r>
          </a:p>
          <a:p>
            <a:pPr marL="120015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Infection Rate</a:t>
            </a:r>
          </a:p>
          <a:p>
            <a:pPr marL="120015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Mortality Rate</a:t>
            </a:r>
          </a:p>
          <a:p>
            <a:pPr marL="120015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Median Income</a:t>
            </a:r>
          </a:p>
          <a:p>
            <a:pPr marL="120015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Population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Prepopulate with current US data</a:t>
            </a:r>
          </a:p>
        </p:txBody>
      </p:sp>
    </p:spTree>
    <p:extLst>
      <p:ext uri="{BB962C8B-B14F-4D97-AF65-F5344CB8AC3E}">
        <p14:creationId xmlns:p14="http://schemas.microsoft.com/office/powerpoint/2010/main" val="1459931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917" y="640081"/>
            <a:ext cx="5158300" cy="13773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Methodology: Coding </a:t>
            </a:r>
            <a:br>
              <a:rPr lang="en-US" sz="3700" dirty="0"/>
            </a:br>
            <a:r>
              <a:rPr lang="en-US" sz="3700" dirty="0"/>
              <a:t>JavaScript Functionality</a:t>
            </a:r>
          </a:p>
        </p:txBody>
      </p:sp>
      <p:pic>
        <p:nvPicPr>
          <p:cNvPr id="4" name="Picture 3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02DAF56E-9E6C-4CCD-81AE-A80E059B39B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8" r="22769"/>
          <a:stretch/>
        </p:blipFill>
        <p:spPr>
          <a:xfrm>
            <a:off x="914401" y="847827"/>
            <a:ext cx="4929098" cy="5289986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0807B-74FB-483C-BC4A-C954670FA6B4}"/>
              </a:ext>
            </a:extLst>
          </p:cNvPr>
          <p:cNvSpPr txBox="1"/>
          <p:nvPr/>
        </p:nvSpPr>
        <p:spPr>
          <a:xfrm>
            <a:off x="6595228" y="2508105"/>
            <a:ext cx="5017244" cy="4038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Selectors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Map:  Infection Rates or Mortality Rates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Charts:  Plots by Latitude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Datasets:  Covid-19 data or income/population data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Form textbox search by state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Color coding by level of infections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97442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43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45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2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9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1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2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3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4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5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6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7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8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9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0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4760132"/>
            <a:ext cx="3947420" cy="17778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Challenges</a:t>
            </a:r>
          </a:p>
        </p:txBody>
      </p:sp>
      <p:sp>
        <p:nvSpPr>
          <p:cNvPr id="121" name="Freeform: Shape 66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02DAF56E-9E6C-4CCD-81AE-A80E059B39B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6" r="17696" b="-1"/>
          <a:stretch/>
        </p:blipFill>
        <p:spPr>
          <a:xfrm>
            <a:off x="4232612" y="671951"/>
            <a:ext cx="3735770" cy="33591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10807B-74FB-483C-BC4A-C954670FA6B4}"/>
              </a:ext>
            </a:extLst>
          </p:cNvPr>
          <p:cNvSpPr txBox="1"/>
          <p:nvPr/>
        </p:nvSpPr>
        <p:spPr>
          <a:xfrm>
            <a:off x="3799115" y="4767660"/>
            <a:ext cx="7601206" cy="1770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The team experienced the following challenges during the project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Laptop owned by Mike Grad could not be used between Friday and Tuesday due to battery problems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565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0B0B0C1-A306-4573-8D49-BB656F311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6176" y="891540"/>
            <a:ext cx="4918544" cy="13466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Conclusions</a:t>
            </a:r>
          </a:p>
        </p:txBody>
      </p:sp>
      <p:pic>
        <p:nvPicPr>
          <p:cNvPr id="4" name="Picture 3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827263AB-11A6-4C52-91AE-AF870745C03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6" r="19185" b="-1"/>
          <a:stretch/>
        </p:blipFill>
        <p:spPr>
          <a:xfrm>
            <a:off x="20" y="891540"/>
            <a:ext cx="5371152" cy="5071110"/>
          </a:xfrm>
          <a:prstGeom prst="rect">
            <a:avLst/>
          </a:prstGeom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A647878-ECF9-4880-BCF6-1EBF7C115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71172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0807B-74FB-483C-BC4A-C954670FA6B4}"/>
              </a:ext>
            </a:extLst>
          </p:cNvPr>
          <p:cNvSpPr txBox="1"/>
          <p:nvPr/>
        </p:nvSpPr>
        <p:spPr>
          <a:xfrm>
            <a:off x="6497908" y="1933430"/>
            <a:ext cx="5289426" cy="42823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Covid-19 vs. Latitude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No relationship for infection rate and mortality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Covid-19 vs. Median Income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No relationship for infection rate and mortality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Covid-19 vs. Population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Positive relationship between both infection rate and mortality rate and the population size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498177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EA249A8B-D8C9-4F15-89D8-8F0EE0BE23A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9" r="11810"/>
          <a:stretch/>
        </p:blipFill>
        <p:spPr>
          <a:xfrm>
            <a:off x="3132160" y="1021"/>
            <a:ext cx="9059839" cy="6855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100" y="1099671"/>
            <a:ext cx="4972511" cy="3367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latin typeface="+mj-lt"/>
                <a:ea typeface="+mj-ea"/>
                <a:cs typeface="+mj-cs"/>
              </a:rPr>
              <a:t>Questions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453FF84-60C1-4EA8-B49B-1B8C2D0C5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5859484" cy="6857997"/>
          </a:xfrm>
          <a:custGeom>
            <a:avLst/>
            <a:gdLst>
              <a:gd name="connsiteX0" fmla="*/ 3198825 w 5859484"/>
              <a:gd name="connsiteY0" fmla="*/ 0 h 6857997"/>
              <a:gd name="connsiteX1" fmla="*/ 3962351 w 5859484"/>
              <a:gd name="connsiteY1" fmla="*/ 0 h 6857997"/>
              <a:gd name="connsiteX2" fmla="*/ 4129776 w 5859484"/>
              <a:gd name="connsiteY2" fmla="*/ 128761 h 6857997"/>
              <a:gd name="connsiteX3" fmla="*/ 5859484 w 5859484"/>
              <a:gd name="connsiteY3" fmla="*/ 3718209 h 6857997"/>
              <a:gd name="connsiteX4" fmla="*/ 4624700 w 5859484"/>
              <a:gd name="connsiteY4" fmla="*/ 6845880 h 6857997"/>
              <a:gd name="connsiteX5" fmla="*/ 4612896 w 5859484"/>
              <a:gd name="connsiteY5" fmla="*/ 6857997 h 6857997"/>
              <a:gd name="connsiteX6" fmla="*/ 4017658 w 5859484"/>
              <a:gd name="connsiteY6" fmla="*/ 6857997 h 6857997"/>
              <a:gd name="connsiteX7" fmla="*/ 4173230 w 5859484"/>
              <a:gd name="connsiteY7" fmla="*/ 6719623 h 6857997"/>
              <a:gd name="connsiteX8" fmla="*/ 5443583 w 5859484"/>
              <a:gd name="connsiteY8" fmla="*/ 3718209 h 6857997"/>
              <a:gd name="connsiteX9" fmla="*/ 3355352 w 5859484"/>
              <a:gd name="connsiteY9" fmla="*/ 88079 h 6857997"/>
              <a:gd name="connsiteX10" fmla="*/ 0 w 5859484"/>
              <a:gd name="connsiteY10" fmla="*/ 0 h 6857997"/>
              <a:gd name="connsiteX11" fmla="*/ 2941255 w 5859484"/>
              <a:gd name="connsiteY11" fmla="*/ 0 h 6857997"/>
              <a:gd name="connsiteX12" fmla="*/ 3117080 w 5859484"/>
              <a:gd name="connsiteY12" fmla="*/ 88129 h 6857997"/>
              <a:gd name="connsiteX13" fmla="*/ 5324754 w 5859484"/>
              <a:gd name="connsiteY13" fmla="*/ 3718209 h 6857997"/>
              <a:gd name="connsiteX14" fmla="*/ 4089206 w 5859484"/>
              <a:gd name="connsiteY14" fmla="*/ 6637392 h 6857997"/>
              <a:gd name="connsiteX15" fmla="*/ 3841183 w 5859484"/>
              <a:gd name="connsiteY15" fmla="*/ 6857997 h 6857997"/>
              <a:gd name="connsiteX16" fmla="*/ 0 w 5859484"/>
              <a:gd name="connsiteY16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59484" h="6857997">
                <a:moveTo>
                  <a:pt x="3198825" y="0"/>
                </a:moveTo>
                <a:lnTo>
                  <a:pt x="3962351" y="0"/>
                </a:lnTo>
                <a:lnTo>
                  <a:pt x="4129776" y="128761"/>
                </a:lnTo>
                <a:cubicBezTo>
                  <a:pt x="5186152" y="981944"/>
                  <a:pt x="5859484" y="2273123"/>
                  <a:pt x="5859484" y="3718209"/>
                </a:cubicBezTo>
                <a:cubicBezTo>
                  <a:pt x="5859484" y="4922447"/>
                  <a:pt x="5391893" y="6019805"/>
                  <a:pt x="4624700" y="6845880"/>
                </a:cubicBezTo>
                <a:lnTo>
                  <a:pt x="4612896" y="6857997"/>
                </a:lnTo>
                <a:lnTo>
                  <a:pt x="4017658" y="6857997"/>
                </a:lnTo>
                <a:lnTo>
                  <a:pt x="4173230" y="6719623"/>
                </a:lnTo>
                <a:cubicBezTo>
                  <a:pt x="4958119" y="5951494"/>
                  <a:pt x="5443583" y="4890334"/>
                  <a:pt x="5443583" y="3718209"/>
                </a:cubicBezTo>
                <a:cubicBezTo>
                  <a:pt x="5443583" y="2179795"/>
                  <a:pt x="4607295" y="832535"/>
                  <a:pt x="3355352" y="88079"/>
                </a:cubicBezTo>
                <a:close/>
                <a:moveTo>
                  <a:pt x="0" y="0"/>
                </a:moveTo>
                <a:lnTo>
                  <a:pt x="2941255" y="0"/>
                </a:lnTo>
                <a:lnTo>
                  <a:pt x="3117080" y="88129"/>
                </a:lnTo>
                <a:cubicBezTo>
                  <a:pt x="4432070" y="787221"/>
                  <a:pt x="5324754" y="2150692"/>
                  <a:pt x="5324754" y="3718209"/>
                </a:cubicBezTo>
                <a:cubicBezTo>
                  <a:pt x="5324754" y="4858221"/>
                  <a:pt x="4852591" y="5890308"/>
                  <a:pt x="4089206" y="6637392"/>
                </a:cubicBezTo>
                <a:lnTo>
                  <a:pt x="3841183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143A61-DF14-4FFD-8948-E42AB2123C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05" r="-1" b="-1"/>
          <a:stretch/>
        </p:blipFill>
        <p:spPr>
          <a:xfrm>
            <a:off x="1" y="2"/>
            <a:ext cx="6095695" cy="6857997"/>
          </a:xfrm>
          <a:custGeom>
            <a:avLst/>
            <a:gdLst/>
            <a:ahLst/>
            <a:cxnLst/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24888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9">
            <a:extLst>
              <a:ext uri="{FF2B5EF4-FFF2-40B4-BE49-F238E27FC236}">
                <a16:creationId xmlns:a16="http://schemas.microsoft.com/office/drawing/2014/main" id="{C0DB9C61-90E0-484F-8602-02F49EDC1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D6E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41">
            <a:extLst>
              <a:ext uri="{FF2B5EF4-FFF2-40B4-BE49-F238E27FC236}">
                <a16:creationId xmlns:a16="http://schemas.microsoft.com/office/drawing/2014/main" id="{3F7ED563-E5DB-4937-BF78-7893C4DC9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680" y="228036"/>
            <a:ext cx="11724640" cy="6377939"/>
          </a:xfrm>
          <a:prstGeom prst="rect">
            <a:avLst/>
          </a:prstGeom>
          <a:solidFill>
            <a:srgbClr val="FFFF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220" y="860028"/>
            <a:ext cx="6006192" cy="132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CD6E57"/>
                </a:solidFill>
              </a:rPr>
              <a:t>Project Goals</a:t>
            </a:r>
          </a:p>
        </p:txBody>
      </p:sp>
      <p:sp>
        <p:nvSpPr>
          <p:cNvPr id="41" name="Rectangle 43">
            <a:extLst>
              <a:ext uri="{FF2B5EF4-FFF2-40B4-BE49-F238E27FC236}">
                <a16:creationId xmlns:a16="http://schemas.microsoft.com/office/drawing/2014/main" id="{2306B647-FE95-4550-8350-3D2180C62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60466" y="699706"/>
            <a:ext cx="4114800" cy="5477256"/>
          </a:xfrm>
          <a:prstGeom prst="rect">
            <a:avLst/>
          </a:prstGeom>
          <a:solidFill>
            <a:srgbClr val="FFFFFF"/>
          </a:solidFill>
          <a:ln w="15875">
            <a:solidFill>
              <a:srgbClr val="CD6E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B9619463-6A13-4660-9A86-2B3512DE80D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42" r="28293"/>
          <a:stretch/>
        </p:blipFill>
        <p:spPr>
          <a:xfrm>
            <a:off x="7523826" y="862763"/>
            <a:ext cx="3788081" cy="5151142"/>
          </a:xfrm>
          <a:prstGeom prst="rect">
            <a:avLst/>
          </a:prstGeom>
        </p:spPr>
      </p:pic>
      <p:graphicFrame>
        <p:nvGraphicFramePr>
          <p:cNvPr id="35" name="TextBox 4">
            <a:extLst>
              <a:ext uri="{FF2B5EF4-FFF2-40B4-BE49-F238E27FC236}">
                <a16:creationId xmlns:a16="http://schemas.microsoft.com/office/drawing/2014/main" id="{C6A42DC4-671C-46E6-9CD3-7392C18F19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2386654"/>
              </p:ext>
            </p:extLst>
          </p:nvPr>
        </p:nvGraphicFramePr>
        <p:xfrm>
          <a:off x="871220" y="2248823"/>
          <a:ext cx="6006192" cy="39281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03286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Methodology for Analysis</a:t>
            </a:r>
          </a:p>
        </p:txBody>
      </p:sp>
      <p:pic>
        <p:nvPicPr>
          <p:cNvPr id="4" name="Picture 3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ED08B079-5976-4361-AD63-1A91DE8F7B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3" r="20809" b="5"/>
          <a:stretch/>
        </p:blipFill>
        <p:spPr>
          <a:xfrm>
            <a:off x="8741229" y="2278173"/>
            <a:ext cx="2779017" cy="2774555"/>
          </a:xfrm>
          <a:custGeom>
            <a:avLst/>
            <a:gdLst/>
            <a:ahLst/>
            <a:cxnLst/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graphicFrame>
        <p:nvGraphicFramePr>
          <p:cNvPr id="28" name="TextBox 4">
            <a:extLst>
              <a:ext uri="{FF2B5EF4-FFF2-40B4-BE49-F238E27FC236}">
                <a16:creationId xmlns:a16="http://schemas.microsoft.com/office/drawing/2014/main" id="{E8EA2813-6ED0-45F8-88A2-610884672EEA}"/>
              </a:ext>
            </a:extLst>
          </p:cNvPr>
          <p:cNvGraphicFramePr/>
          <p:nvPr/>
        </p:nvGraphicFramePr>
        <p:xfrm>
          <a:off x="1136429" y="2278173"/>
          <a:ext cx="6467867" cy="3450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Arrow: Curved Up 2">
            <a:extLst>
              <a:ext uri="{FF2B5EF4-FFF2-40B4-BE49-F238E27FC236}">
                <a16:creationId xmlns:a16="http://schemas.microsoft.com/office/drawing/2014/main" id="{6A2973B8-38B0-4282-858F-00B4B9D1DCF0}"/>
              </a:ext>
            </a:extLst>
          </p:cNvPr>
          <p:cNvSpPr/>
          <p:nvPr/>
        </p:nvSpPr>
        <p:spPr>
          <a:xfrm>
            <a:off x="1915886" y="5040086"/>
            <a:ext cx="2198914" cy="68870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Arrow: Curved Up 5">
            <a:extLst>
              <a:ext uri="{FF2B5EF4-FFF2-40B4-BE49-F238E27FC236}">
                <a16:creationId xmlns:a16="http://schemas.microsoft.com/office/drawing/2014/main" id="{4030C0D8-F1DB-4E33-B355-998FB1A5C42E}"/>
              </a:ext>
            </a:extLst>
          </p:cNvPr>
          <p:cNvSpPr/>
          <p:nvPr/>
        </p:nvSpPr>
        <p:spPr>
          <a:xfrm>
            <a:off x="4419600" y="5040086"/>
            <a:ext cx="2198914" cy="688700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61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5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7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9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Rectangle 51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917" y="847827"/>
            <a:ext cx="4709345" cy="1169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Methodology:  Data Sourcing</a:t>
            </a:r>
          </a:p>
        </p:txBody>
      </p:sp>
      <p:pic>
        <p:nvPicPr>
          <p:cNvPr id="4" name="Picture 3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ED08B079-5976-4361-AD63-1A91DE8F7B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8" r="22770"/>
          <a:stretch/>
        </p:blipFill>
        <p:spPr>
          <a:xfrm>
            <a:off x="914401" y="847827"/>
            <a:ext cx="4929098" cy="5289986"/>
          </a:xfrm>
          <a:prstGeom prst="rect">
            <a:avLst/>
          </a:prstGeom>
        </p:spPr>
      </p:pic>
      <p:sp>
        <p:nvSpPr>
          <p:cNvPr id="51" name="Rectangle 53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0807B-74FB-483C-BC4A-C954670FA6B4}"/>
              </a:ext>
            </a:extLst>
          </p:cNvPr>
          <p:cNvSpPr txBox="1"/>
          <p:nvPr/>
        </p:nvSpPr>
        <p:spPr>
          <a:xfrm>
            <a:off x="6595228" y="2508105"/>
            <a:ext cx="5270723" cy="36324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Source:  CDC Data Sets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Covid-19 infection and mortality rates broken down by state within the United States</a:t>
            </a:r>
            <a:r>
              <a:rPr lang="en-US" sz="2400" u="sng" dirty="0">
                <a:hlinkClick r:id="rId3"/>
              </a:rPr>
              <a:t>https://data.cdc.gov/Case-Surveillance/United-States-COVID-19-Cases-and-Deaths-by-State-o/9mfq-cb36</a:t>
            </a:r>
            <a:endParaRPr lang="en-US" sz="2400" u="sng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032045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5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7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9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Rectangle 51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917" y="847827"/>
            <a:ext cx="4709345" cy="1169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Methodology:  Data Sourcing</a:t>
            </a:r>
          </a:p>
        </p:txBody>
      </p:sp>
      <p:sp>
        <p:nvSpPr>
          <p:cNvPr id="51" name="Rectangle 53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0807B-74FB-483C-BC4A-C954670FA6B4}"/>
              </a:ext>
            </a:extLst>
          </p:cNvPr>
          <p:cNvSpPr txBox="1"/>
          <p:nvPr/>
        </p:nvSpPr>
        <p:spPr>
          <a:xfrm>
            <a:off x="6595228" y="2508105"/>
            <a:ext cx="5270723" cy="36324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Get Dynamic </a:t>
            </a:r>
            <a:r>
              <a:rPr lang="en-US" sz="2200" dirty="0" err="1"/>
              <a:t>Covid</a:t>
            </a:r>
            <a:r>
              <a:rPr lang="en-US" sz="2200" dirty="0"/>
              <a:t> 19 data through API </a:t>
            </a:r>
          </a:p>
          <a:p>
            <a:pPr marL="571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737" y="1352695"/>
            <a:ext cx="5994640" cy="358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774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5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7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9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Rectangle 51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917" y="847827"/>
            <a:ext cx="4709345" cy="1169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Methodology:  Data Sourcing</a:t>
            </a:r>
          </a:p>
        </p:txBody>
      </p:sp>
      <p:sp>
        <p:nvSpPr>
          <p:cNvPr id="51" name="Rectangle 53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0807B-74FB-483C-BC4A-C954670FA6B4}"/>
              </a:ext>
            </a:extLst>
          </p:cNvPr>
          <p:cNvSpPr txBox="1"/>
          <p:nvPr/>
        </p:nvSpPr>
        <p:spPr>
          <a:xfrm>
            <a:off x="935199" y="0"/>
            <a:ext cx="5270723" cy="36324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Create data frame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Save as </a:t>
            </a:r>
            <a:r>
              <a:rPr lang="en-US" sz="2200" dirty="0" err="1"/>
              <a:t>sqlite</a:t>
            </a:r>
            <a:r>
              <a:rPr lang="en-US" sz="2200" dirty="0"/>
              <a:t> file</a:t>
            </a:r>
          </a:p>
          <a:p>
            <a:pPr marL="571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419" y="2278685"/>
            <a:ext cx="10777218" cy="350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428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5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7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9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Rectangle 51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917" y="847827"/>
            <a:ext cx="4709345" cy="1169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Methodology:  Data Sourcing</a:t>
            </a:r>
          </a:p>
        </p:txBody>
      </p:sp>
      <p:pic>
        <p:nvPicPr>
          <p:cNvPr id="4" name="Picture 3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ED08B079-5976-4361-AD63-1A91DE8F7B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8" r="22770"/>
          <a:stretch/>
        </p:blipFill>
        <p:spPr>
          <a:xfrm>
            <a:off x="914401" y="847827"/>
            <a:ext cx="4929098" cy="5289986"/>
          </a:xfrm>
          <a:prstGeom prst="rect">
            <a:avLst/>
          </a:prstGeom>
        </p:spPr>
      </p:pic>
      <p:sp>
        <p:nvSpPr>
          <p:cNvPr id="51" name="Rectangle 53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0807B-74FB-483C-BC4A-C954670FA6B4}"/>
              </a:ext>
            </a:extLst>
          </p:cNvPr>
          <p:cNvSpPr txBox="1"/>
          <p:nvPr/>
        </p:nvSpPr>
        <p:spPr>
          <a:xfrm>
            <a:off x="6595228" y="2508105"/>
            <a:ext cx="5270723" cy="36324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Source:  Google searches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Latitude and Longitude by state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Created a csv</a:t>
            </a:r>
          </a:p>
          <a:p>
            <a:pPr marL="571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Source: Bureau of Economic Analysis (BEA)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>
                <a:hlinkClick r:id="rId3"/>
              </a:rPr>
              <a:t>https://apps.bea.gov/iTable/iTable.cfm?reqid=70&amp;step=1&amp;isuri=1&amp;acrdn=1#reqid=70&amp;step=1&amp;isuri=1&amp;acrdn=1</a:t>
            </a: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Median income and population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Downloaded as a csv</a:t>
            </a:r>
          </a:p>
        </p:txBody>
      </p:sp>
    </p:spTree>
    <p:extLst>
      <p:ext uri="{BB962C8B-B14F-4D97-AF65-F5344CB8AC3E}">
        <p14:creationId xmlns:p14="http://schemas.microsoft.com/office/powerpoint/2010/main" val="3817163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917" y="847827"/>
            <a:ext cx="4709345" cy="1169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Methodology:  Data Cleansing</a:t>
            </a:r>
          </a:p>
        </p:txBody>
      </p:sp>
      <p:pic>
        <p:nvPicPr>
          <p:cNvPr id="4" name="Picture 3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2B489FC7-D71E-4725-8422-58DDEB12F07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8" r="22769"/>
          <a:stretch/>
        </p:blipFill>
        <p:spPr>
          <a:xfrm>
            <a:off x="914401" y="847827"/>
            <a:ext cx="4929098" cy="5289986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0807B-74FB-483C-BC4A-C954670FA6B4}"/>
              </a:ext>
            </a:extLst>
          </p:cNvPr>
          <p:cNvSpPr txBox="1"/>
          <p:nvPr/>
        </p:nvSpPr>
        <p:spPr>
          <a:xfrm>
            <a:off x="6595228" y="2508105"/>
            <a:ext cx="4709345" cy="28756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Covid-19 data, median income, and median population data joined in </a:t>
            </a:r>
            <a:r>
              <a:rPr lang="en-US" sz="2200" dirty="0" err="1"/>
              <a:t>pgAdmin</a:t>
            </a:r>
            <a:r>
              <a:rPr lang="en-US" sz="2200" dirty="0"/>
              <a:t> on key field states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The following fields were inspected for completeness and consistency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highlight>
                  <a:srgbClr val="FFFF00"/>
                </a:highlight>
              </a:rPr>
              <a:t>insert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2444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9AE1604-BB93-4F6D-94D6-F2A6021FC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F3BED2-C05F-43DA-8CFC-FA6EEC987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917" y="847827"/>
            <a:ext cx="4709345" cy="1169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Methodology: Coding HTML &amp; CSS</a:t>
            </a:r>
          </a:p>
        </p:txBody>
      </p:sp>
      <p:pic>
        <p:nvPicPr>
          <p:cNvPr id="4" name="Picture 3" descr="A picture containing cake, fruit, colored, decorated&#10;&#10;Description automatically generated">
            <a:extLst>
              <a:ext uri="{FF2B5EF4-FFF2-40B4-BE49-F238E27FC236}">
                <a16:creationId xmlns:a16="http://schemas.microsoft.com/office/drawing/2014/main" id="{B440D8A9-BCB5-455B-87B1-46CFE9462B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8" r="22769"/>
          <a:stretch/>
        </p:blipFill>
        <p:spPr>
          <a:xfrm>
            <a:off x="914401" y="847827"/>
            <a:ext cx="4929098" cy="5289986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34377" y="2188548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0807B-74FB-483C-BC4A-C954670FA6B4}"/>
              </a:ext>
            </a:extLst>
          </p:cNvPr>
          <p:cNvSpPr txBox="1"/>
          <p:nvPr/>
        </p:nvSpPr>
        <p:spPr>
          <a:xfrm>
            <a:off x="6595228" y="2508105"/>
            <a:ext cx="4709345" cy="3100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HTML structured using Bootstrap to create dashboard layout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INPUTS: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Leaflet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D3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JS</a:t>
            </a:r>
          </a:p>
        </p:txBody>
      </p:sp>
    </p:spTree>
    <p:extLst>
      <p:ext uri="{BB962C8B-B14F-4D97-AF65-F5344CB8AC3E}">
        <p14:creationId xmlns:p14="http://schemas.microsoft.com/office/powerpoint/2010/main" val="1732169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446</Words>
  <Application>Microsoft Office PowerPoint</Application>
  <PresentationFormat>Widescreen</PresentationFormat>
  <Paragraphs>85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COVID-19  Socioeconomic Analysis  17 OCT 2020</vt:lpstr>
      <vt:lpstr>Project Goals</vt:lpstr>
      <vt:lpstr>Methodology for Analysis</vt:lpstr>
      <vt:lpstr>Methodology:  Data Sourcing</vt:lpstr>
      <vt:lpstr>Methodology:  Data Sourcing</vt:lpstr>
      <vt:lpstr>Methodology:  Data Sourcing</vt:lpstr>
      <vt:lpstr>Methodology:  Data Sourcing</vt:lpstr>
      <vt:lpstr>Methodology:  Data Cleansing</vt:lpstr>
      <vt:lpstr>Methodology: Coding HTML &amp; CSS</vt:lpstr>
      <vt:lpstr>Methodology: Coding JavaScript Outputs</vt:lpstr>
      <vt:lpstr>Methodology: Coding  JavaScript Outputs cont’d</vt:lpstr>
      <vt:lpstr>Methodology: Coding  JavaScript Functionality</vt:lpstr>
      <vt:lpstr>Challenges</vt:lpstr>
      <vt:lpstr>Conclusions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 Socioeconomic Analysis  17 OCT 2020</dc:title>
  <dc:creator>Michael Grad</dc:creator>
  <cp:lastModifiedBy>M Small</cp:lastModifiedBy>
  <cp:revision>9</cp:revision>
  <dcterms:created xsi:type="dcterms:W3CDTF">2020-10-14T02:34:35Z</dcterms:created>
  <dcterms:modified xsi:type="dcterms:W3CDTF">2020-10-17T20:11:46Z</dcterms:modified>
</cp:coreProperties>
</file>

<file path=docProps/thumbnail.jpeg>
</file>